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aleway"/>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italic.fntdata"/><Relationship Id="rId14" Type="http://schemas.openxmlformats.org/officeDocument/2006/relationships/font" Target="fonts/Raleway-bold.fntdata"/><Relationship Id="rId17" Type="http://schemas.openxmlformats.org/officeDocument/2006/relationships/font" Target="fonts/Lato-regular.fntdata"/><Relationship Id="rId16" Type="http://schemas.openxmlformats.org/officeDocument/2006/relationships/font" Target="fonts/Raleway-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8f265f1bd0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8f265f1bd0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8f265f1b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8f265f1b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88e6bc618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88e6bc618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c88e6bc618_4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c88e6bc618_4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8f265f1bd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8f265f1bd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8f265f1bd0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8f265f1bd0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c88e6bc61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c88e6bc6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doi.org/10.1371/journal.pcbi.1002061" TargetMode="External"/><Relationship Id="rId4" Type="http://schemas.openxmlformats.org/officeDocument/2006/relationships/hyperlink" Target="https://doi.org/10.1371/journal.pcbi.100206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7950" y="1197900"/>
            <a:ext cx="7688100" cy="268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GB" sz="1620"/>
              <a:t>Research Proposal:</a:t>
            </a:r>
            <a:br>
              <a:rPr lang="en-GB" sz="2320"/>
            </a:br>
            <a:r>
              <a:rPr lang="en-GB" sz="2320"/>
              <a:t>Enhancing the efficiency of animal-alternative in-silico drug cardiotoxicity prediction through CUDA-based parallel processing</a:t>
            </a:r>
            <a:endParaRPr sz="2320"/>
          </a:p>
          <a:p>
            <a:pPr indent="0" lvl="0" marL="0" rtl="0" algn="ctr">
              <a:spcBef>
                <a:spcPts val="0"/>
              </a:spcBef>
              <a:spcAft>
                <a:spcPts val="0"/>
              </a:spcAft>
              <a:buSzPts val="990"/>
              <a:buNone/>
            </a:pPr>
            <a:r>
              <a:t/>
            </a:r>
            <a:endParaRPr sz="2320"/>
          </a:p>
          <a:p>
            <a:pPr indent="0" lvl="0" marL="0" rtl="0" algn="ctr">
              <a:spcBef>
                <a:spcPts val="0"/>
              </a:spcBef>
              <a:spcAft>
                <a:spcPts val="0"/>
              </a:spcAft>
              <a:buSzPts val="990"/>
              <a:buNone/>
            </a:pPr>
            <a:r>
              <a:rPr lang="en-GB" sz="2320"/>
              <a:t>CUDA기반 병렬처리를 통한 동물대체 인실리코 약물 심독성 예측 효율성 증대</a:t>
            </a:r>
            <a:endParaRPr sz="2320"/>
          </a:p>
        </p:txBody>
      </p:sp>
      <p:sp>
        <p:nvSpPr>
          <p:cNvPr id="87" name="Google Shape;87;p13"/>
          <p:cNvSpPr txBox="1"/>
          <p:nvPr>
            <p:ph idx="1" type="subTitle"/>
          </p:nvPr>
        </p:nvSpPr>
        <p:spPr>
          <a:xfrm>
            <a:off x="758925" y="3881925"/>
            <a:ext cx="7688100" cy="1135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GB"/>
              <a:t>Pramawijaya</a:t>
            </a:r>
            <a:r>
              <a:rPr b="1" lang="en-GB"/>
              <a:t>, Iga Narendra</a:t>
            </a:r>
            <a:endParaRPr b="1"/>
          </a:p>
          <a:p>
            <a:pPr indent="0" lvl="0" marL="0" rtl="0" algn="l">
              <a:lnSpc>
                <a:spcPct val="150000"/>
              </a:lnSpc>
              <a:spcBef>
                <a:spcPts val="0"/>
              </a:spcBef>
              <a:spcAft>
                <a:spcPts val="0"/>
              </a:spcAft>
              <a:buNone/>
            </a:pPr>
            <a:r>
              <a:rPr b="1" lang="en-GB"/>
              <a:t>20236132</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640"/>
              <a:t>Background</a:t>
            </a:r>
            <a:endParaRPr sz="2640"/>
          </a:p>
        </p:txBody>
      </p:sp>
      <p:sp>
        <p:nvSpPr>
          <p:cNvPr id="93" name="Google Shape;93;p14"/>
          <p:cNvSpPr txBox="1"/>
          <p:nvPr>
            <p:ph idx="1" type="body"/>
          </p:nvPr>
        </p:nvSpPr>
        <p:spPr>
          <a:xfrm>
            <a:off x="561725" y="2078875"/>
            <a:ext cx="7688700" cy="26103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GB" sz="1800"/>
              <a:t>Current drug discovery methods, which rely heavily on animal testing, face </a:t>
            </a:r>
            <a:r>
              <a:rPr b="1" lang="en-GB" sz="1800"/>
              <a:t>ethical concerns</a:t>
            </a:r>
            <a:r>
              <a:rPr lang="en-GB" sz="1800"/>
              <a:t> and </a:t>
            </a:r>
            <a:r>
              <a:rPr b="1" lang="en-GB" sz="1800"/>
              <a:t>limitations in accuracy</a:t>
            </a:r>
            <a:r>
              <a:rPr lang="en-GB" sz="1800"/>
              <a:t> to predict human drug safety. </a:t>
            </a:r>
            <a:endParaRPr sz="1800"/>
          </a:p>
          <a:p>
            <a:pPr indent="-342900" lvl="0" marL="457200" rtl="0" algn="just">
              <a:spcBef>
                <a:spcPts val="0"/>
              </a:spcBef>
              <a:spcAft>
                <a:spcPts val="0"/>
              </a:spcAft>
              <a:buSzPts val="1800"/>
              <a:buChar char="●"/>
            </a:pPr>
            <a:r>
              <a:rPr lang="en-GB" sz="1800"/>
              <a:t>In recent years, </a:t>
            </a:r>
            <a:r>
              <a:rPr b="1" lang="en-GB" sz="1800"/>
              <a:t>in-silico (computer-based) methods</a:t>
            </a:r>
            <a:r>
              <a:rPr lang="en-GB" sz="1800"/>
              <a:t> have emerged as a </a:t>
            </a:r>
            <a:r>
              <a:rPr b="1" lang="en-GB" sz="1800"/>
              <a:t>promising alternative.</a:t>
            </a:r>
            <a:endParaRPr b="1" sz="1800"/>
          </a:p>
          <a:p>
            <a:pPr indent="-342900" lvl="0" marL="457200" rtl="0" algn="just">
              <a:spcBef>
                <a:spcPts val="0"/>
              </a:spcBef>
              <a:spcAft>
                <a:spcPts val="0"/>
              </a:spcAft>
              <a:buSzPts val="1800"/>
              <a:buChar char="●"/>
            </a:pPr>
            <a:r>
              <a:rPr lang="en-GB" sz="1800"/>
              <a:t>However, their efficiency is often hindered by the complexity of simulating biological processes, and </a:t>
            </a:r>
            <a:r>
              <a:rPr b="1" lang="en-GB" sz="1800"/>
              <a:t>large samples that being processed</a:t>
            </a:r>
            <a:r>
              <a:rPr lang="en-GB" sz="1800"/>
              <a:t>.</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1662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Proposed Method</a:t>
            </a:r>
            <a:endParaRPr/>
          </a:p>
        </p:txBody>
      </p:sp>
      <p:sp>
        <p:nvSpPr>
          <p:cNvPr id="99" name="Google Shape;99;p15"/>
          <p:cNvSpPr txBox="1"/>
          <p:nvPr>
            <p:ph idx="1" type="body"/>
          </p:nvPr>
        </p:nvSpPr>
        <p:spPr>
          <a:xfrm>
            <a:off x="729450" y="1720350"/>
            <a:ext cx="7688700" cy="277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This research proposes a novel approach to address this challenge by leveraging the power of </a:t>
            </a:r>
            <a:r>
              <a:rPr b="1" lang="en-GB"/>
              <a:t>CUDA-based parallel processing on Graphics Processing Units (GPUs) to simulate large samples in parallel.</a:t>
            </a:r>
            <a:r>
              <a:rPr lang="en-GB"/>
              <a:t> By combining the strengths of in-silico prediction with the computational power of parallel processing, this work aims to contribute to the development of a more efficient, ethical, and reliable drug toxicity evaluation process.</a:t>
            </a:r>
            <a:endParaRPr/>
          </a:p>
          <a:p>
            <a:pPr indent="0" lvl="0" marL="0" rtl="0" algn="l">
              <a:spcBef>
                <a:spcPts val="1200"/>
              </a:spcBef>
              <a:spcAft>
                <a:spcPts val="0"/>
              </a:spcAft>
              <a:buNone/>
            </a:pPr>
            <a:r>
              <a:rPr lang="en-GB"/>
              <a:t>This research will develop a CUDA-parallel processing simulation based on </a:t>
            </a:r>
            <a:r>
              <a:rPr b="1" lang="en-GB"/>
              <a:t>O’Hara-Rudy* cardiac cell model. </a:t>
            </a:r>
            <a:r>
              <a:rPr lang="en-GB"/>
              <a:t>The research will explain the simulation protocol, the cardiac cell model, and how to solve </a:t>
            </a:r>
            <a:r>
              <a:rPr lang="en-GB"/>
              <a:t>ordinary</a:t>
            </a:r>
            <a:r>
              <a:rPr lang="en-GB"/>
              <a:t> differential equation used in the cardiac cell model. Due to different hardware architecture in GPU, some modification will be introduced.</a:t>
            </a:r>
            <a:endParaRPr/>
          </a:p>
          <a:p>
            <a:pPr indent="0" lvl="0" marL="0" rtl="0" algn="l">
              <a:spcBef>
                <a:spcPts val="1200"/>
              </a:spcBef>
              <a:spcAft>
                <a:spcPts val="1200"/>
              </a:spcAft>
              <a:buNone/>
            </a:pPr>
            <a:r>
              <a:rPr lang="en-GB"/>
              <a:t>In the end, the whole modifications will be delivered in containerisation using docker.</a:t>
            </a:r>
            <a:endParaRPr/>
          </a:p>
        </p:txBody>
      </p:sp>
      <p:sp>
        <p:nvSpPr>
          <p:cNvPr id="100" name="Google Shape;100;p15"/>
          <p:cNvSpPr txBox="1"/>
          <p:nvPr/>
        </p:nvSpPr>
        <p:spPr>
          <a:xfrm>
            <a:off x="-61550" y="4666500"/>
            <a:ext cx="9144000" cy="477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000">
                <a:latin typeface="Malgun Gothic"/>
                <a:ea typeface="Malgun Gothic"/>
                <a:cs typeface="Malgun Gothic"/>
                <a:sym typeface="Malgun Gothic"/>
              </a:rPr>
              <a:t>*</a:t>
            </a:r>
            <a:r>
              <a:rPr lang="en-GB" sz="900">
                <a:latin typeface="Malgun Gothic"/>
                <a:ea typeface="Malgun Gothic"/>
                <a:cs typeface="Malgun Gothic"/>
                <a:sym typeface="Malgun Gothic"/>
              </a:rPr>
              <a:t>O'Hara T, Virág L, Varró A, and Rudy Y (2011) “Simulation of the Undiseased Human Cardiac Ventricular Action Potential: Model Formulation and Experimental Validation”. </a:t>
            </a:r>
            <a:br>
              <a:rPr lang="en-GB" sz="900">
                <a:latin typeface="Malgun Gothic"/>
                <a:ea typeface="Malgun Gothic"/>
                <a:cs typeface="Malgun Gothic"/>
                <a:sym typeface="Malgun Gothic"/>
              </a:rPr>
            </a:br>
            <a:r>
              <a:rPr lang="en-GB" sz="900">
                <a:latin typeface="Malgun Gothic"/>
                <a:ea typeface="Malgun Gothic"/>
                <a:cs typeface="Malgun Gothic"/>
                <a:sym typeface="Malgun Gothic"/>
              </a:rPr>
              <a:t>PLoS Comput Biol 7(5): e1002061.</a:t>
            </a:r>
            <a:r>
              <a:rPr lang="en-GB" sz="900">
                <a:uFill>
                  <a:noFill/>
                </a:uFill>
                <a:latin typeface="Malgun Gothic"/>
                <a:ea typeface="Malgun Gothic"/>
                <a:cs typeface="Malgun Gothic"/>
                <a:sym typeface="Malgun Gothic"/>
                <a:hlinkClick r:id="rId3"/>
              </a:rPr>
              <a:t> </a:t>
            </a:r>
            <a:r>
              <a:rPr lang="en-GB" sz="900" u="sng">
                <a:solidFill>
                  <a:srgbClr val="0000FF"/>
                </a:solidFill>
                <a:latin typeface="Malgun Gothic"/>
                <a:ea typeface="Malgun Gothic"/>
                <a:cs typeface="Malgun Gothic"/>
                <a:sym typeface="Malgun Gothic"/>
                <a:hlinkClick r:id="rId4">
                  <a:extLst>
                    <a:ext uri="{A12FA001-AC4F-418D-AE19-62706E023703}">
                      <ahyp:hlinkClr val="tx"/>
                    </a:ext>
                  </a:extLst>
                </a:hlinkClick>
              </a:rPr>
              <a:t>https://doi.org/10.1371/journal.pcbi.1002061</a:t>
            </a:r>
            <a:endParaRPr sz="900" u="sng">
              <a:solidFill>
                <a:srgbClr val="0000FF"/>
              </a:solidFill>
              <a:latin typeface="Malgun Gothic"/>
              <a:ea typeface="Malgun Gothic"/>
              <a:cs typeface="Malgun Gothic"/>
              <a:sym typeface="Malgun Gothic"/>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Simulation Protocol</a:t>
            </a:r>
            <a:endParaRPr/>
          </a:p>
        </p:txBody>
      </p:sp>
      <p:sp>
        <p:nvSpPr>
          <p:cNvPr id="106" name="Google Shape;106;p16"/>
          <p:cNvSpPr txBox="1"/>
          <p:nvPr>
            <p:ph idx="1" type="body"/>
          </p:nvPr>
        </p:nvSpPr>
        <p:spPr>
          <a:xfrm>
            <a:off x="729450" y="2078875"/>
            <a:ext cx="8029800" cy="2819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GB" sz="1500"/>
              <a:t>Since this research based from O’Hara-Rudy cardiac cell model, simulation protocol will be similar to them, but this research validate our model differently from the previous one. While theirs relied on human data, ours leverages results from O'Hara et al. </a:t>
            </a:r>
            <a:endParaRPr sz="1500"/>
          </a:p>
          <a:p>
            <a:pPr indent="0" lvl="0" marL="0" rtl="0" algn="just">
              <a:spcBef>
                <a:spcPts val="1200"/>
              </a:spcBef>
              <a:spcAft>
                <a:spcPts val="1200"/>
              </a:spcAft>
              <a:buNone/>
            </a:pPr>
            <a:r>
              <a:rPr lang="en-GB" sz="1500"/>
              <a:t>Our focus is on how drugs affect individual cells, requiring 14 drug-related parameters per sample, consist of 7 IC50 samples, and 7 Hill coefficient</a:t>
            </a:r>
            <a:r>
              <a:rPr i="1" lang="en-GB"/>
              <a:t>^</a:t>
            </a:r>
            <a:r>
              <a:rPr lang="en-GB" sz="1500"/>
              <a:t>.  We provide two key outputs in a user-friendly format (CSV): drug toxicity markers (biomarkers) and detailed cell response data, both valuable for future drug cardiotoxicity prediction.</a:t>
            </a:r>
            <a:endParaRPr sz="1500"/>
          </a:p>
        </p:txBody>
      </p:sp>
      <p:sp>
        <p:nvSpPr>
          <p:cNvPr id="107" name="Google Shape;107;p16"/>
          <p:cNvSpPr txBox="1"/>
          <p:nvPr>
            <p:ph type="title"/>
          </p:nvPr>
        </p:nvSpPr>
        <p:spPr>
          <a:xfrm>
            <a:off x="729450" y="1650625"/>
            <a:ext cx="7688700" cy="53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2240">
                <a:solidFill>
                  <a:schemeClr val="dk1"/>
                </a:solidFill>
              </a:rPr>
              <a:t>Overview</a:t>
            </a:r>
            <a:endParaRPr sz="2240">
              <a:solidFill>
                <a:schemeClr val="dk1"/>
              </a:solidFill>
            </a:endParaRPr>
          </a:p>
        </p:txBody>
      </p:sp>
      <p:sp>
        <p:nvSpPr>
          <p:cNvPr id="108" name="Google Shape;108;p16"/>
          <p:cNvSpPr txBox="1"/>
          <p:nvPr/>
        </p:nvSpPr>
        <p:spPr>
          <a:xfrm>
            <a:off x="1800" y="4681800"/>
            <a:ext cx="91440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900">
                <a:latin typeface="Malgun Gothic"/>
                <a:ea typeface="Malgun Gothic"/>
                <a:cs typeface="Malgun Gothic"/>
                <a:sym typeface="Malgun Gothic"/>
              </a:rPr>
              <a:t>^</a:t>
            </a:r>
            <a:r>
              <a:rPr lang="en-GB" sz="900">
                <a:latin typeface="Malgun Gothic"/>
                <a:ea typeface="Malgun Gothic"/>
                <a:cs typeface="Malgun Gothic"/>
                <a:sym typeface="Malgun Gothic"/>
              </a:rPr>
              <a:t>Mirams G. R., Cui Y., Sher A., Fink M., Cooper J., Heath B. M., et al. (2011). Simulation of multiple ion channel block provides improved early prediction of compounds' clinical torsadogenic risk. Cardiovasc. Res. 91 (1), 53–61. doi:10.1093/cvr/cvr044</a:t>
            </a:r>
            <a:endParaRPr sz="900">
              <a:latin typeface="Malgun Gothic"/>
              <a:ea typeface="Malgun Gothic"/>
              <a:cs typeface="Malgun Gothic"/>
              <a:sym typeface="Malgun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Simulation</a:t>
            </a:r>
            <a:r>
              <a:rPr lang="en-GB"/>
              <a:t> Protocol</a:t>
            </a:r>
            <a:endParaRPr/>
          </a:p>
        </p:txBody>
      </p:sp>
      <p:sp>
        <p:nvSpPr>
          <p:cNvPr id="114" name="Google Shape;114;p17"/>
          <p:cNvSpPr txBox="1"/>
          <p:nvPr>
            <p:ph idx="1" type="body"/>
          </p:nvPr>
        </p:nvSpPr>
        <p:spPr>
          <a:xfrm>
            <a:off x="729450" y="2078875"/>
            <a:ext cx="8029800" cy="28194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GB" sz="1500"/>
              <a:t>Cardiac cell model uses </a:t>
            </a:r>
            <a:r>
              <a:rPr lang="en-GB" sz="1500"/>
              <a:t>ordinary differential equations</a:t>
            </a:r>
            <a:r>
              <a:rPr lang="en-GB" sz="1500"/>
              <a:t> (ODEs) problem that needs to be solved in this research. We were able to trace the computational procedures and create semi-analytical method to be implemented in the CUDA-based model, making the computation faster. </a:t>
            </a:r>
            <a:endParaRPr sz="1500"/>
          </a:p>
          <a:p>
            <a:pPr indent="0" lvl="0" marL="0" rtl="0" algn="just">
              <a:spcBef>
                <a:spcPts val="1200"/>
              </a:spcBef>
              <a:spcAft>
                <a:spcPts val="0"/>
              </a:spcAft>
              <a:buNone/>
            </a:pPr>
            <a:r>
              <a:rPr lang="en-GB" sz="1500"/>
              <a:t>CUDA-based implementation prioritises processing multiple samples over equations.</a:t>
            </a:r>
            <a:endParaRPr sz="1500"/>
          </a:p>
          <a:p>
            <a:pPr indent="0" lvl="0" marL="0" rtl="0" algn="just">
              <a:spcBef>
                <a:spcPts val="1200"/>
              </a:spcBef>
              <a:spcAft>
                <a:spcPts val="0"/>
              </a:spcAft>
              <a:buNone/>
            </a:pPr>
            <a:r>
              <a:rPr lang="en-GB" sz="1500"/>
              <a:t>ODE solver in CUDA-based model is quite similar to Euler style of solving, where the next value determined by adding the previous value with rate of change multiplied by time difference. </a:t>
            </a:r>
            <a:endParaRPr sz="1500"/>
          </a:p>
          <a:p>
            <a:pPr indent="0" lvl="0" marL="0" rtl="0" algn="just">
              <a:spcBef>
                <a:spcPts val="1200"/>
              </a:spcBef>
              <a:spcAft>
                <a:spcPts val="1200"/>
              </a:spcAft>
              <a:buNone/>
            </a:pPr>
            <a:r>
              <a:rPr lang="en-GB" sz="1500"/>
              <a:t>We also provided function that dynamically update the time difference in each pace to minimize error from this method.</a:t>
            </a:r>
            <a:endParaRPr sz="1500"/>
          </a:p>
        </p:txBody>
      </p:sp>
      <p:sp>
        <p:nvSpPr>
          <p:cNvPr id="115" name="Google Shape;115;p17"/>
          <p:cNvSpPr txBox="1"/>
          <p:nvPr>
            <p:ph type="title"/>
          </p:nvPr>
        </p:nvSpPr>
        <p:spPr>
          <a:xfrm>
            <a:off x="729450" y="1650625"/>
            <a:ext cx="7688700" cy="53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2240">
                <a:solidFill>
                  <a:schemeClr val="dk1"/>
                </a:solidFill>
              </a:rPr>
              <a:t>How to Solve the ODE &amp; ORd Model</a:t>
            </a:r>
            <a:endParaRPr sz="224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idx="1" type="body"/>
          </p:nvPr>
        </p:nvSpPr>
        <p:spPr>
          <a:xfrm>
            <a:off x="58500" y="1265600"/>
            <a:ext cx="8719200" cy="2819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CUDA programming adopts a C/C++ style, saved in .cu and .cuh formats, akin to .c and .h files. While it allows for C++ style.</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GB"/>
              <a:t>Vector data type encoded as 2D array required in the previous model to store simulation result as the </a:t>
            </a:r>
            <a:r>
              <a:rPr lang="en-GB"/>
              <a:t>result</a:t>
            </a:r>
            <a:r>
              <a:rPr lang="en-GB"/>
              <a:t> length might vary, this does not apply in CUDA programming. </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lang="en-GB"/>
              <a:t>We proposed a shared pool memory between GPU cores without using 2D array by converting into 1D array with sample id information as offset. Using this approach, each GPU core will handle exactly one sample of cardiac cell parameter set, while maintaining value sharing capability</a:t>
            </a:r>
            <a:endParaRPr/>
          </a:p>
          <a:p>
            <a:pPr indent="0" lvl="0" marL="0" rtl="0" algn="l">
              <a:lnSpc>
                <a:spcPct val="150000"/>
              </a:lnSpc>
              <a:spcBef>
                <a:spcPts val="0"/>
              </a:spcBef>
              <a:spcAft>
                <a:spcPts val="1200"/>
              </a:spcAft>
              <a:buNone/>
            </a:pPr>
            <a:r>
              <a:t/>
            </a:r>
            <a:endParaRPr/>
          </a:p>
        </p:txBody>
      </p:sp>
      <p:sp>
        <p:nvSpPr>
          <p:cNvPr id="121" name="Google Shape;121;p18"/>
          <p:cNvSpPr txBox="1"/>
          <p:nvPr>
            <p:ph type="title"/>
          </p:nvPr>
        </p:nvSpPr>
        <p:spPr>
          <a:xfrm>
            <a:off x="727650" y="654150"/>
            <a:ext cx="7688700" cy="53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2240">
                <a:solidFill>
                  <a:schemeClr val="dk1"/>
                </a:solidFill>
              </a:rPr>
              <a:t>Developing CUDA Codes</a:t>
            </a:r>
            <a:endParaRPr sz="2240">
              <a:solidFill>
                <a:schemeClr val="dk1"/>
              </a:solidFill>
            </a:endParaRPr>
          </a:p>
        </p:txBody>
      </p:sp>
      <p:pic>
        <p:nvPicPr>
          <p:cNvPr id="122" name="Google Shape;122;p18"/>
          <p:cNvPicPr preferRelativeResize="0"/>
          <p:nvPr/>
        </p:nvPicPr>
        <p:blipFill>
          <a:blip r:embed="rId3">
            <a:alphaModFix/>
          </a:blip>
          <a:stretch>
            <a:fillRect/>
          </a:stretch>
        </p:blipFill>
        <p:spPr>
          <a:xfrm>
            <a:off x="2003912" y="3459525"/>
            <a:ext cx="5136177" cy="180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7650" y="556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Containerisation Using Docker</a:t>
            </a:r>
            <a:r>
              <a:rPr lang="en-GB" sz="1100"/>
              <a:t>^^</a:t>
            </a:r>
            <a:endParaRPr sz="1100"/>
          </a:p>
        </p:txBody>
      </p:sp>
      <p:sp>
        <p:nvSpPr>
          <p:cNvPr id="128" name="Google Shape;128;p19"/>
          <p:cNvSpPr txBox="1"/>
          <p:nvPr>
            <p:ph idx="1" type="body"/>
          </p:nvPr>
        </p:nvSpPr>
        <p:spPr>
          <a:xfrm>
            <a:off x="161200" y="1244250"/>
            <a:ext cx="4923600" cy="2940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GB" sz="1500"/>
              <a:t>Docker containerization is a way to </a:t>
            </a:r>
            <a:r>
              <a:rPr b="1" lang="en-GB" sz="1500"/>
              <a:t>package an application with all its dependencies</a:t>
            </a:r>
            <a:r>
              <a:rPr lang="en-GB" sz="1500"/>
              <a:t> into a standardized unit called a </a:t>
            </a:r>
            <a:r>
              <a:rPr b="1" lang="en-GB" sz="1500"/>
              <a:t>container</a:t>
            </a:r>
            <a:r>
              <a:rPr lang="en-GB" sz="1500"/>
              <a:t>. This container can then be easily run </a:t>
            </a:r>
            <a:r>
              <a:rPr b="1" lang="en-GB" sz="1500"/>
              <a:t>on any machine</a:t>
            </a:r>
            <a:r>
              <a:rPr lang="en-GB" sz="1500"/>
              <a:t> with Docker installed, ensuring the application runs consistently regardless of the environment.</a:t>
            </a:r>
            <a:endParaRPr sz="1500"/>
          </a:p>
          <a:p>
            <a:pPr indent="0" lvl="0" marL="0" rtl="0" algn="just">
              <a:lnSpc>
                <a:spcPct val="115000"/>
              </a:lnSpc>
              <a:spcBef>
                <a:spcPts val="1200"/>
              </a:spcBef>
              <a:spcAft>
                <a:spcPts val="1200"/>
              </a:spcAft>
              <a:buNone/>
            </a:pPr>
            <a:r>
              <a:rPr lang="en-GB" sz="1500"/>
              <a:t>In conclusion, the encapsulation of all code within Docker containers will facilitate seamless modification and progression to subsequent stages of code utilization. </a:t>
            </a:r>
            <a:endParaRPr sz="1500"/>
          </a:p>
        </p:txBody>
      </p:sp>
      <p:pic>
        <p:nvPicPr>
          <p:cNvPr id="129" name="Google Shape;129;p19"/>
          <p:cNvPicPr preferRelativeResize="0"/>
          <p:nvPr/>
        </p:nvPicPr>
        <p:blipFill>
          <a:blip r:embed="rId3">
            <a:alphaModFix/>
          </a:blip>
          <a:stretch>
            <a:fillRect/>
          </a:stretch>
        </p:blipFill>
        <p:spPr>
          <a:xfrm>
            <a:off x="5223450" y="1244250"/>
            <a:ext cx="3768151" cy="2826113"/>
          </a:xfrm>
          <a:prstGeom prst="rect">
            <a:avLst/>
          </a:prstGeom>
          <a:noFill/>
          <a:ln>
            <a:noFill/>
          </a:ln>
        </p:spPr>
      </p:pic>
      <p:sp>
        <p:nvSpPr>
          <p:cNvPr id="130" name="Google Shape;130;p19"/>
          <p:cNvSpPr txBox="1"/>
          <p:nvPr/>
        </p:nvSpPr>
        <p:spPr>
          <a:xfrm>
            <a:off x="80600" y="4761025"/>
            <a:ext cx="90633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000">
                <a:solidFill>
                  <a:schemeClr val="accent1"/>
                </a:solidFill>
                <a:latin typeface="Lato"/>
                <a:ea typeface="Lato"/>
                <a:cs typeface="Lato"/>
                <a:sym typeface="Lato"/>
              </a:rPr>
              <a:t>^^Dirk Merkel. 2014. Docker: lightweight Linux containers for consistent development and deployment. Linux J. 2014, 239, Article 2 (March 2014).</a:t>
            </a:r>
            <a:endParaRPr sz="100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